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11" r:id="rId1"/>
    <p:sldMasterId id="2147483697" r:id="rId2"/>
  </p:sldMasterIdLst>
  <p:notesMasterIdLst>
    <p:notesMasterId r:id="rId11"/>
  </p:notesMasterIdLst>
  <p:handoutMasterIdLst>
    <p:handoutMasterId r:id="rId12"/>
  </p:handoutMasterIdLst>
  <p:sldIdLst>
    <p:sldId id="256" r:id="rId3"/>
    <p:sldId id="269" r:id="rId4"/>
    <p:sldId id="337" r:id="rId5"/>
    <p:sldId id="377" r:id="rId6"/>
    <p:sldId id="379" r:id="rId7"/>
    <p:sldId id="380" r:id="rId8"/>
    <p:sldId id="378" r:id="rId9"/>
    <p:sldId id="258" r:id="rId10"/>
  </p:sldIdLst>
  <p:sldSz cx="9144000" cy="5143500" type="screen16x9"/>
  <p:notesSz cx="6858000" cy="9144000"/>
  <p:embeddedFontLst>
    <p:embeddedFont>
      <p:font typeface="Roboto" panose="02000000000000000000" pitchFamily="2" charset="0"/>
      <p:regular r:id="rId13"/>
      <p:bold r:id="rId14"/>
      <p:italic r:id="rId15"/>
      <p:boldItalic r:id="rId16"/>
    </p:embeddedFont>
    <p:embeddedFont>
      <p:font typeface="Roboto Light" panose="02000000000000000000" pitchFamily="2" charset="0"/>
      <p:regular r:id="rId17"/>
      <p:italic r:id="rId18"/>
    </p:embeddedFont>
    <p:embeddedFont>
      <p:font typeface="Roboto Medium" panose="02000000000000000000" pitchFamily="2" charset="0"/>
      <p:regular r:id="rId19"/>
      <p:italic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BA22"/>
    <a:srgbClr val="CC00CC"/>
    <a:srgbClr val="44C616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9" autoAdjust="0"/>
    <p:restoredTop sz="94660"/>
  </p:normalViewPr>
  <p:slideViewPr>
    <p:cSldViewPr showGuides="1">
      <p:cViewPr varScale="1">
        <p:scale>
          <a:sx n="152" d="100"/>
          <a:sy n="152" d="100"/>
        </p:scale>
        <p:origin x="156" y="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-13056"/>
    </p:cViewPr>
  </p:sorterViewPr>
  <p:notesViewPr>
    <p:cSldViewPr>
      <p:cViewPr varScale="1">
        <p:scale>
          <a:sx n="80" d="100"/>
          <a:sy n="80" d="100"/>
        </p:scale>
        <p:origin x="-29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9B38-B5A7-40EA-AAE0-8B851B9A139A}" type="datetimeFigureOut">
              <a:rPr lang="cs-CZ" smtClean="0"/>
              <a:t>22.09.2025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2704E1-792A-4566-AFF2-9794FEC0381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532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D812D-A574-4AE7-B9AD-94AF3301E6D6}" type="datetimeFigureOut">
              <a:rPr lang="cs-CZ" smtClean="0"/>
              <a:t>22.09.2025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726C4-D5C2-45C5-8912-375D80DB17B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9806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B6E2C3E-6B5B-482D-A927-A40A742FBAE1}" type="slidenum">
              <a:rPr 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2</a:t>
            </a:fld>
            <a:endParaRPr lang="cs-CZ" dirty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276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6712" cy="4475162"/>
          </a:xfrm>
          <a:noFill/>
          <a:ln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6749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912813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fld id="{CD19B5F9-AB2F-4BE8-98B9-F1B2AEA613FA}" type="slidenum">
              <a:rPr lang="cs-CZ" altLang="cs-CZ" smtClean="0">
                <a:latin typeface="Calibri" pitchFamily="34" charset="0"/>
                <a:cs typeface="Lucida Sans Unicode" pitchFamily="34" charset="0"/>
              </a:rPr>
              <a:pPr>
                <a:tabLst>
                  <a:tab pos="0" algn="l"/>
                  <a:tab pos="912813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</a:pPr>
              <a:t>8</a:t>
            </a:fld>
            <a:endParaRPr lang="cs-CZ" altLang="cs-CZ" dirty="0">
              <a:latin typeface="Calibri" pitchFamily="34" charset="0"/>
              <a:cs typeface="Lucida Sans Unicode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" y="746125"/>
            <a:ext cx="6624638" cy="3727450"/>
          </a:xfrm>
          <a:solidFill>
            <a:srgbClr val="FFFFFF"/>
          </a:solidFill>
          <a:ln/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1038" y="4722813"/>
            <a:ext cx="5446712" cy="4475162"/>
          </a:xfrm>
          <a:noFill/>
          <a:ln/>
        </p:spPr>
        <p:txBody>
          <a:bodyPr wrap="none" anchor="ctr"/>
          <a:lstStyle/>
          <a:p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202735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í snímek - MŽ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8275"/>
            <a:ext cx="9158711" cy="51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7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16"/>
          <p:cNvSpPr>
            <a:spLocks noGrp="1" noChangeAspect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3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0" name="Přímá spojnice 9"/>
          <p:cNvCxnSpPr/>
          <p:nvPr userDrawn="1"/>
        </p:nvCxnSpPr>
        <p:spPr>
          <a:xfrm>
            <a:off x="6516216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4427984" y="1558549"/>
            <a:ext cx="0" cy="2903411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58079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2411760" y="1545636"/>
            <a:ext cx="6120680" cy="2916324"/>
          </a:xfrm>
          <a:prstGeom prst="rect">
            <a:avLst/>
          </a:prstGeom>
        </p:spPr>
        <p:txBody>
          <a:bodyPr lIns="0" tIns="0" rIns="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2563" marR="0" indent="-182563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anose="02000000000000000000" pitchFamily="2" charset="0"/>
              <a:buChar char="–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354013" marR="0" indent="-171450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57188" marR="0" indent="-1746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541338" marR="0" indent="-1841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4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241999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Obrázek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0" y="1545636"/>
            <a:ext cx="6264697" cy="291632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276379" y="1545636"/>
            <a:ext cx="0" cy="2970330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2339752" y="303498"/>
            <a:ext cx="6192688" cy="972108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1545636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33336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zlouce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23728" y="2301720"/>
            <a:ext cx="4230448" cy="7560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8" name="Přímá spojnice 7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120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Č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523" y="-1748730"/>
            <a:ext cx="5922954" cy="8631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0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Evr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884634"/>
            <a:ext cx="4645108" cy="676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6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a_svě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-2108770"/>
            <a:ext cx="6480720" cy="94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923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22.09.2025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5194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vod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539552" y="735546"/>
            <a:ext cx="6464300" cy="3888432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anchor="b"/>
          <a:lstStyle>
            <a:lvl1pPr marL="0" indent="0" algn="r"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obrázek 13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555304" y="813006"/>
            <a:ext cx="7977136" cy="36076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 a přeneste jej do pozadí.</a:t>
            </a:r>
          </a:p>
        </p:txBody>
      </p:sp>
      <p:sp>
        <p:nvSpPr>
          <p:cNvPr id="11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1036328" y="2662642"/>
            <a:ext cx="5551896" cy="1796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1036328" y="2896122"/>
            <a:ext cx="4810240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1"/>
          </p:nvPr>
        </p:nvSpPr>
        <p:spPr>
          <a:xfrm>
            <a:off x="1036328" y="3338383"/>
            <a:ext cx="5551896" cy="1796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100" b="0">
                <a:solidFill>
                  <a:schemeClr val="accent6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22"/>
          </p:nvPr>
        </p:nvSpPr>
        <p:spPr>
          <a:xfrm>
            <a:off x="1036328" y="3473670"/>
            <a:ext cx="3487424" cy="180384"/>
          </a:xfrm>
          <a:prstGeom prst="rect">
            <a:avLst/>
          </a:prstGeom>
        </p:spPr>
        <p:txBody>
          <a:bodyPr lIns="0" tIns="36000" rIns="0" bIns="0">
            <a:normAutofit/>
          </a:bodyPr>
          <a:lstStyle>
            <a:lvl1pPr marL="0" indent="0">
              <a:buFontTx/>
              <a:buNone/>
              <a:defRPr sz="900">
                <a:solidFill>
                  <a:schemeClr val="accent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2pPr>
            <a:lvl3pPr marL="9144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3pPr>
            <a:lvl4pPr marL="13716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1828800" indent="0">
              <a:buFontTx/>
              <a:buNone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1038600" y="1309062"/>
            <a:ext cx="5549624" cy="12633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>
              <a:defRPr sz="3000" b="1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254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611560" y="1489446"/>
            <a:ext cx="5976664" cy="293124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61950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534988" marR="0" indent="-17303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253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Text 2 sloupce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813006"/>
            <a:ext cx="1683584" cy="360768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3" name="Zástupný symbol pro text 16"/>
          <p:cNvSpPr>
            <a:spLocks noGrp="1"/>
          </p:cNvSpPr>
          <p:nvPr>
            <p:ph type="body" sz="quarter" idx="20"/>
          </p:nvPr>
        </p:nvSpPr>
        <p:spPr>
          <a:xfrm>
            <a:off x="611560" y="1491630"/>
            <a:ext cx="5976664" cy="2916324"/>
          </a:xfrm>
          <a:prstGeom prst="rect">
            <a:avLst/>
          </a:prstGeom>
        </p:spPr>
        <p:txBody>
          <a:bodyPr wrap="square" lIns="0" tIns="0" rIns="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5" name="Přímá spojnice 14"/>
          <p:cNvCxnSpPr/>
          <p:nvPr userDrawn="1"/>
        </p:nvCxnSpPr>
        <p:spPr>
          <a:xfrm>
            <a:off x="3635896" y="1525098"/>
            <a:ext cx="0" cy="2882856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715963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Graf a nadpi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sz="quarter" idx="20" hasCustomPrompt="1"/>
          </p:nvPr>
        </p:nvSpPr>
        <p:spPr>
          <a:xfrm>
            <a:off x="611561" y="1491854"/>
            <a:ext cx="5976664" cy="2915840"/>
          </a:xfrm>
          <a:prstGeom prst="rect">
            <a:avLst/>
          </a:prstGeom>
        </p:spPr>
        <p:txBody>
          <a:bodyPr/>
          <a:lstStyle>
            <a:lvl1pPr>
              <a:defRPr sz="1000" baseline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Vložit objekt</a:t>
            </a:r>
          </a:p>
        </p:txBody>
      </p:sp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813007"/>
            <a:ext cx="5976664" cy="5411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6764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20480" cy="3618402"/>
          </a:xfrm>
          <a:prstGeom prst="rect">
            <a:avLst/>
          </a:prstGeom>
        </p:spPr>
        <p:txBody>
          <a:bodyPr wrap="square" lIns="72000" tIns="0" rIns="72000" bIns="0" numCol="1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70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Obrázek a te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Přímá spojnice 11"/>
          <p:cNvCxnSpPr/>
          <p:nvPr userDrawn="1"/>
        </p:nvCxnSpPr>
        <p:spPr>
          <a:xfrm>
            <a:off x="449999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6916992" y="789552"/>
            <a:ext cx="1615448" cy="3631134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5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2339752" y="789552"/>
            <a:ext cx="4392488" cy="3618402"/>
          </a:xfrm>
          <a:prstGeom prst="rect">
            <a:avLst/>
          </a:prstGeom>
        </p:spPr>
        <p:txBody>
          <a:bodyPr wrap="square" lIns="72000" tIns="0" rIns="72000" bIns="0" numCol="2" spcCol="216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200" kern="0" baseline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180975" marR="0" indent="-180975" algn="l" defTabSz="5429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Pct val="100000"/>
              <a:buFont typeface="Roboto" pitchFamily="2" charset="0"/>
              <a:buChar char="–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80975" marR="0" indent="180975" algn="l" defTabSz="54292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4pPr>
            <a:lvl5pPr marL="2057400" marR="0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 sz="2000">
                <a:latin typeface="Roboto Medium" pitchFamily="2" charset="0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cxnSp>
        <p:nvCxnSpPr>
          <p:cNvPr id="17" name="Přímá spojnice 16"/>
          <p:cNvCxnSpPr/>
          <p:nvPr userDrawn="1"/>
        </p:nvCxnSpPr>
        <p:spPr>
          <a:xfrm>
            <a:off x="6804248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1187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Graf 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2411761" y="789552"/>
            <a:ext cx="6120680" cy="3618402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cs-CZ" dirty="0"/>
              <a:t>Vložte objekt</a:t>
            </a:r>
          </a:p>
        </p:txBody>
      </p:sp>
      <p:cxnSp>
        <p:nvCxnSpPr>
          <p:cNvPr id="13" name="Přímá spojnice 12"/>
          <p:cNvCxnSpPr/>
          <p:nvPr userDrawn="1"/>
        </p:nvCxnSpPr>
        <p:spPr>
          <a:xfrm>
            <a:off x="2285952" y="789552"/>
            <a:ext cx="0" cy="3618402"/>
          </a:xfrm>
          <a:prstGeom prst="line">
            <a:avLst/>
          </a:prstGeom>
          <a:ln w="6350">
            <a:solidFill>
              <a:schemeClr val="bg2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Nadpis 1"/>
          <p:cNvSpPr>
            <a:spLocks noGrp="1"/>
          </p:cNvSpPr>
          <p:nvPr>
            <p:ph type="title" hasCustomPrompt="1"/>
          </p:nvPr>
        </p:nvSpPr>
        <p:spPr>
          <a:xfrm>
            <a:off x="611560" y="789553"/>
            <a:ext cx="1584176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>
              <a:defRPr sz="15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50192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zd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59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5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</p:spPr>
      </p:pic>
      <p:sp>
        <p:nvSpPr>
          <p:cNvPr id="5" name="Ovál 4"/>
          <p:cNvSpPr>
            <a:spLocks/>
          </p:cNvSpPr>
          <p:nvPr/>
        </p:nvSpPr>
        <p:spPr>
          <a:xfrm>
            <a:off x="543424" y="4693481"/>
            <a:ext cx="180000" cy="18038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latin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53404" y="4683645"/>
            <a:ext cx="36004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8B67A80-0FB4-4083-B869-6BB4B16DA18A}" type="slidenum">
              <a:rPr lang="cs-CZ" sz="700" b="1" smtClean="0">
                <a:solidFill>
                  <a:schemeClr val="accent5">
                    <a:lumMod val="20000"/>
                    <a:lumOff val="8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pPr algn="ctr"/>
              <a:t>‹#›</a:t>
            </a:fld>
            <a:endParaRPr lang="cs-CZ" sz="700" b="1" dirty="0">
              <a:solidFill>
                <a:schemeClr val="accent5">
                  <a:lumMod val="20000"/>
                  <a:lumOff val="8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27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9484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467544" y="519522"/>
            <a:ext cx="8136903" cy="15661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sz="3200" b="1" dirty="0">
              <a:solidFill>
                <a:srgbClr val="000000"/>
              </a:solidFill>
            </a:endParaRP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E0079AA1-577C-458A-9CE8-F3B4DFF04675}"/>
              </a:ext>
            </a:extLst>
          </p:cNvPr>
          <p:cNvSpPr/>
          <p:nvPr/>
        </p:nvSpPr>
        <p:spPr>
          <a:xfrm>
            <a:off x="539553" y="519522"/>
            <a:ext cx="8064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1400" dirty="0">
              <a:solidFill>
                <a:schemeClr val="accent1"/>
              </a:solidFill>
            </a:endParaRPr>
          </a:p>
          <a:p>
            <a:pPr algn="ctr"/>
            <a:r>
              <a:rPr lang="cs-CZ" sz="2600" dirty="0">
                <a:solidFill>
                  <a:schemeClr val="accent1"/>
                </a:solidFill>
              </a:rPr>
              <a:t>Střední Morava </a:t>
            </a:r>
            <a:r>
              <a:rPr lang="cs-CZ" dirty="0"/>
              <a:t>–</a:t>
            </a:r>
            <a:r>
              <a:rPr lang="cs-CZ" sz="2600" dirty="0">
                <a:solidFill>
                  <a:schemeClr val="accent1"/>
                </a:solidFill>
              </a:rPr>
              <a:t> křižovatka dopravních</a:t>
            </a:r>
            <a:br>
              <a:rPr lang="cs-CZ" sz="2600" dirty="0">
                <a:solidFill>
                  <a:schemeClr val="accent1"/>
                </a:solidFill>
              </a:rPr>
            </a:br>
            <a:r>
              <a:rPr lang="cs-CZ" sz="2600" dirty="0">
                <a:solidFill>
                  <a:schemeClr val="accent1"/>
                </a:solidFill>
              </a:rPr>
              <a:t>a ekonomických zájmů</a:t>
            </a:r>
          </a:p>
          <a:p>
            <a:pPr algn="ctr"/>
            <a:endParaRPr lang="cs-CZ" sz="800" dirty="0">
              <a:solidFill>
                <a:schemeClr val="accent1"/>
              </a:solidFill>
            </a:endParaRPr>
          </a:p>
          <a:p>
            <a:pPr algn="ctr"/>
            <a:r>
              <a:rPr lang="cs-CZ" sz="1400" dirty="0">
                <a:solidFill>
                  <a:schemeClr val="accent1"/>
                </a:solidFill>
              </a:rPr>
              <a:t>XV. ročník konference, 25. 9. 2025, Luhačovice</a:t>
            </a:r>
          </a:p>
          <a:p>
            <a:pPr algn="ctr"/>
            <a:endParaRPr lang="cs-CZ" sz="2400" dirty="0"/>
          </a:p>
          <a:p>
            <a:pPr algn="ctr"/>
            <a:r>
              <a:rPr lang="cs-CZ" sz="2800" dirty="0">
                <a:solidFill>
                  <a:schemeClr val="tx2"/>
                </a:solidFill>
              </a:rPr>
              <a:t>Aktuální stav opakovaného procesu EIA</a:t>
            </a:r>
            <a:br>
              <a:rPr lang="cs-CZ" sz="2800" dirty="0">
                <a:solidFill>
                  <a:schemeClr val="tx2"/>
                </a:solidFill>
              </a:rPr>
            </a:br>
            <a:r>
              <a:rPr lang="cs-CZ" sz="2800" dirty="0">
                <a:solidFill>
                  <a:schemeClr val="tx2"/>
                </a:solidFill>
              </a:rPr>
              <a:t>k dálnici D49 Hulín - Fryšták</a:t>
            </a:r>
          </a:p>
          <a:p>
            <a:pPr algn="ctr"/>
            <a:endParaRPr lang="cs-CZ" sz="2400" dirty="0">
              <a:solidFill>
                <a:schemeClr val="tx2"/>
              </a:solidFill>
            </a:endParaRP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Mgr. David Surý</a:t>
            </a:r>
          </a:p>
          <a:p>
            <a:pPr algn="ctr"/>
            <a:r>
              <a:rPr lang="cs-CZ" sz="1600" dirty="0">
                <a:solidFill>
                  <a:schemeClr val="tx2"/>
                </a:solidFill>
              </a:rPr>
              <a:t>Ministerstvo životního prostředí</a:t>
            </a:r>
          </a:p>
          <a:p>
            <a:pPr algn="ctr"/>
            <a:endParaRPr lang="cs-CZ" sz="16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F8D14FD1-33B8-4532-8C7D-D62BEA4281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18971"/>
            <a:ext cx="8856984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6. 12. 2001	– vydání původního stanoviska EIA (dle z. č. 244/1992 Sb.)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12. 1. 2005	– nabytí právní moci územního rozhodnutí</a:t>
            </a:r>
            <a:endParaRPr lang="cs-CZ" sz="1600" dirty="0">
              <a:solidFill>
                <a:schemeClr val="tx2"/>
              </a:solidFill>
            </a:endParaRPr>
          </a:p>
          <a:p>
            <a:pPr marL="0" lvl="1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1. 4. 2015 	– stanovisko EIA přestalo být využitelné (v důsledku novely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		č. 39/2015 Sb.)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5. 8. 2016	– zavedení speciálního, zkráceného a neveřejného procesu EIA 		pro tento typ dopravních záměrů (prioritní dopravní záměry ve 		vysokém stupni přípravy, kterým propadla EIA), tj. novela</a:t>
            </a:r>
            <a:br>
              <a:rPr lang="cs-CZ" b="1" dirty="0">
                <a:solidFill>
                  <a:schemeClr val="tx2"/>
                </a:solidFill>
              </a:rPr>
            </a:br>
            <a:r>
              <a:rPr lang="cs-CZ" b="1" dirty="0">
                <a:solidFill>
                  <a:schemeClr val="tx2"/>
                </a:solidFill>
              </a:rPr>
              <a:t>		č. 256/2016 Sb.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22. 11. 2016	– vydání nového stanoviska EIA k tomuto prioritnímu dopravnímu 		záměru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22. 11. 2021	– uplynutí platnosti nového stanoviska EIA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BE9F7FF9-8028-439D-87DE-A7DFB1412D00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Historie EIA k záměru D49 Hulín – Fryšták</a:t>
            </a:r>
            <a:br>
              <a:rPr lang="cs-CZ" sz="2400" b="1" dirty="0"/>
            </a:br>
            <a:r>
              <a:rPr lang="cs-CZ" sz="2400" b="1" dirty="0"/>
              <a:t>- základní přehled</a:t>
            </a:r>
            <a:endParaRPr lang="cs-CZ" altLang="cs-CZ"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55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C2E01-5B66-ADCB-8FE3-26A66F08F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6AA9E2F-36D3-BC56-F836-006B6D595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18971"/>
            <a:ext cx="8856984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2001 – 2021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období, kdy byla platná EIA </a:t>
            </a:r>
            <a:r>
              <a:rPr lang="cs-CZ" sz="1600" dirty="0">
                <a:solidFill>
                  <a:schemeClr val="tx2"/>
                </a:solidFill>
              </a:rPr>
              <a:t>(s přestávkou od 1. 4. 2015 do 22. 11. 2016)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období, kdy probíhal povolovací proces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pro většinu stavebních objektů, včetně hlavní stavby, byl povolovací proces alespoň v prvním stupni dokončen v době platného stanoviska EIA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několik stavebních objektů však v době platného stanoviska EIA nestihlo získat povolení, nebo došlo k jeho zrušení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stavební povolení bylo pro tyto stavební objekty vydáno až po uplynutí platnosti stanoviska EIA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57B23F-206D-7EC7-67C0-DAE436426D0E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Historie EIA k záměru D49 Hulín – Fryšták</a:t>
            </a:r>
            <a:br>
              <a:rPr lang="cs-CZ" sz="2400" b="1" dirty="0"/>
            </a:br>
            <a:r>
              <a:rPr lang="cs-CZ" sz="2400" b="1" dirty="0"/>
              <a:t>- základní přehled</a:t>
            </a:r>
            <a:endParaRPr lang="cs-CZ" altLang="cs-CZ" sz="21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39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B1497-1335-01DB-AC83-77BC6EF8FB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B69573DC-06EF-F2E7-02BE-DA18A8350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663538"/>
            <a:ext cx="8856984" cy="390068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Stavební povolení k těmto stavebním objektům bylo zrušeno soudem proto, že bylo vydáno v době, kdy již neplatilo stanovisko EIA, a především proto, že environmentální spolky neměly v důsledku neplatného stanoviska EIA možnost účastenství v tomto řízení.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tx2"/>
                </a:solidFill>
              </a:rPr>
              <a:t>Důsledek rozsudků: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nutnost zajistit účastenství pro ENVI spolky v novém povolovacím řízení</a:t>
            </a:r>
            <a:endParaRPr lang="cs-CZ" sz="1600" dirty="0">
              <a:solidFill>
                <a:schemeClr val="tx2"/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tx2"/>
                </a:solidFill>
              </a:rPr>
              <a:t>Výklad Ministerstva dopravy, potažmo DESÚ: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účastenství ENVI spolků v povolovacím řízení nelze zajistit jinak, než prostřednictvím provedení nového procesu EIA, čímž se povolovací řízení stane navazujícím řízením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u="sng" dirty="0">
                <a:solidFill>
                  <a:schemeClr val="tx2"/>
                </a:solidFill>
              </a:rPr>
              <a:t>Konečný důsledek: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provádí se nový proces EIA (tzv. velká EIA) ke stavebním objektům, které by za jiných okolností nepodléhaly ani zjišťovacímu řízení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3FE16E8-8B18-569D-2867-70B12B5D84B7}"/>
              </a:ext>
            </a:extLst>
          </p:cNvPr>
          <p:cNvSpPr txBox="1">
            <a:spLocks/>
          </p:cNvSpPr>
          <p:nvPr/>
        </p:nvSpPr>
        <p:spPr>
          <a:xfrm>
            <a:off x="647564" y="-9254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Opakovaná EIA k záměru D49 Hulín – Fryšták - důvody</a:t>
            </a:r>
          </a:p>
        </p:txBody>
      </p:sp>
    </p:spTree>
    <p:extLst>
      <p:ext uri="{BB962C8B-B14F-4D97-AF65-F5344CB8AC3E}">
        <p14:creationId xmlns:p14="http://schemas.microsoft.com/office/powerpoint/2010/main" val="3749879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8E57F0-838E-A8AC-70C6-4D2994DD0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3159B655-C777-7DCC-332A-12A9B83E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18971"/>
            <a:ext cx="8856984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Týká se pouze stavebních objektů, u kterých se nepodařilo získat všechna potřebná povolení v období od roku 2001 do roku 2021, nebo u kterých byla tato povolení zrušena.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Jde o 12 stavebních objektů: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3 objekty pozemních komunikací </a:t>
            </a:r>
            <a:r>
              <a:rPr lang="cs-CZ" sz="1600" dirty="0">
                <a:solidFill>
                  <a:schemeClr val="tx2"/>
                </a:solidFill>
              </a:rPr>
              <a:t>(napojení na silnici II/432, provizorní sjezd na silnici II/490, přístupová komunikace),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5 vodohospodářských objektů </a:t>
            </a:r>
            <a:r>
              <a:rPr lang="cs-CZ" sz="1600" dirty="0">
                <a:solidFill>
                  <a:schemeClr val="tx2"/>
                </a:solidFill>
              </a:rPr>
              <a:t>(odlučovače ropných látek, retenční nádrž),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4 protihlukové stěny.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Většina těchto stavebních objektů je již realizována, ale chybí povolení.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Proto DESÚ nyní vede tzv. opakované řízení, které je aktuálně přerušeno do dokončení nového procesu EIA a dodání dalších podkladů ze strany ŘSD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6F802F49-2689-1089-1097-87E54D99B794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Opakovaná EIA k záměru D49 Hulín – Fryšták</a:t>
            </a:r>
          </a:p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- předmět procesu EIA</a:t>
            </a:r>
          </a:p>
        </p:txBody>
      </p:sp>
    </p:spTree>
    <p:extLst>
      <p:ext uri="{BB962C8B-B14F-4D97-AF65-F5344CB8AC3E}">
        <p14:creationId xmlns:p14="http://schemas.microsoft.com/office/powerpoint/2010/main" val="1960602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B2C672-5D6F-F0CC-C8A7-F523D6BF6C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52569F26-9DFE-BEDD-5D39-09BCF29E7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508" y="843558"/>
            <a:ext cx="8856984" cy="36343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8. 7. 2025	– zrušení stavebního povolení Ministerstvem dopravy v důsledku 		rozsudků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12. 8. 2025	– předložení dokumentace EIA na MŽP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18. 8. 2025	– MŽP zahájilo proces EIA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19. 9. 2025	– skončila lhůta pro zasílání připomínek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2 nesouhlasná vyjádření spolků</a:t>
            </a:r>
          </a:p>
          <a:p>
            <a:pPr marL="742950" lvl="1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jinak doručeny převážně souhlasy, řada vyjádření je bez připomínek, nebo se připomínky netýkají posuzovaných stavebních objektů, ale stávajícího provozu 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9. 10. 2025	– termín veřejného projednání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konec října/začátek listopadu – předpokládaný termín obdržení posudku EIA</a:t>
            </a: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b="1" dirty="0">
                <a:solidFill>
                  <a:schemeClr val="tx2"/>
                </a:solidFill>
              </a:rPr>
              <a:t>první polovina prosince – </a:t>
            </a:r>
            <a:r>
              <a:rPr lang="cs-CZ" b="1" u="sng" dirty="0">
                <a:solidFill>
                  <a:schemeClr val="tx2"/>
                </a:solidFill>
              </a:rPr>
              <a:t>předpokládaný termín vydání stanoviska EIA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AA42581-E702-595B-D44A-A6158BEC622B}"/>
              </a:ext>
            </a:extLst>
          </p:cNvPr>
          <p:cNvSpPr txBox="1">
            <a:spLocks/>
          </p:cNvSpPr>
          <p:nvPr/>
        </p:nvSpPr>
        <p:spPr>
          <a:xfrm>
            <a:off x="647564" y="195486"/>
            <a:ext cx="7848872" cy="75608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Opakovaná EIA k záměru D49 Hulín – Fryšták</a:t>
            </a:r>
          </a:p>
          <a:p>
            <a:pPr algn="ctr"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sz="2400" b="1" dirty="0"/>
              <a:t>- časový přehled</a:t>
            </a:r>
          </a:p>
        </p:txBody>
      </p:sp>
    </p:spTree>
    <p:extLst>
      <p:ext uri="{BB962C8B-B14F-4D97-AF65-F5344CB8AC3E}">
        <p14:creationId xmlns:p14="http://schemas.microsoft.com/office/powerpoint/2010/main" val="2080170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1259632" y="1563638"/>
            <a:ext cx="3092256" cy="2171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67500" tIns="35100" rIns="67500" bIns="35100">
            <a:spAutoFit/>
          </a:bodyPr>
          <a:lstStyle/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b="1" dirty="0">
                <a:solidFill>
                  <a:srgbClr val="000000"/>
                </a:solidFill>
              </a:rPr>
              <a:t>Mgr. David Surý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dirty="0">
                <a:solidFill>
                  <a:srgbClr val="000000"/>
                </a:solidFill>
              </a:rPr>
              <a:t>vrchní ředitel sekce</a:t>
            </a:r>
            <a:br>
              <a:rPr lang="cs-CZ" altLang="cs-CZ" sz="1600" dirty="0">
                <a:solidFill>
                  <a:srgbClr val="000000"/>
                </a:solidFill>
              </a:rPr>
            </a:br>
            <a:r>
              <a:rPr lang="cs-CZ" altLang="cs-CZ" sz="1600" dirty="0">
                <a:solidFill>
                  <a:srgbClr val="000000"/>
                </a:solidFill>
              </a:rPr>
              <a:t>ochrany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6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600" b="1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500" dirty="0">
              <a:solidFill>
                <a:srgbClr val="000000"/>
              </a:solidFill>
            </a:endParaRP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400" dirty="0">
                <a:solidFill>
                  <a:srgbClr val="000000"/>
                </a:solidFill>
              </a:rPr>
              <a:t>Tel.: 267 122 119, Mob.: 730 195 006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400" dirty="0">
                <a:solidFill>
                  <a:srgbClr val="000000"/>
                </a:solidFill>
              </a:rPr>
              <a:t>E-mail.: david.sury@mzp.gov.cz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cs-CZ" altLang="cs-CZ" sz="1350" dirty="0">
              <a:solidFill>
                <a:srgbClr val="000000"/>
              </a:solidFill>
            </a:endParaRPr>
          </a:p>
        </p:txBody>
      </p:sp>
      <p:sp>
        <p:nvSpPr>
          <p:cNvPr id="25604" name="TextovéPole 8"/>
          <p:cNvSpPr txBox="1">
            <a:spLocks noChangeArrowheads="1"/>
          </p:cNvSpPr>
          <p:nvPr/>
        </p:nvSpPr>
        <p:spPr bwMode="auto">
          <a:xfrm>
            <a:off x="3324703" y="627534"/>
            <a:ext cx="30027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400" b="1" dirty="0">
                <a:solidFill>
                  <a:srgbClr val="7FBA22"/>
                </a:solidFill>
              </a:rPr>
              <a:t>Děkuji  za pozornost</a:t>
            </a:r>
          </a:p>
        </p:txBody>
      </p:sp>
      <p:sp>
        <p:nvSpPr>
          <p:cNvPr id="25605" name="Obdélník 5"/>
          <p:cNvSpPr>
            <a:spLocks noChangeArrowheads="1"/>
          </p:cNvSpPr>
          <p:nvPr/>
        </p:nvSpPr>
        <p:spPr bwMode="auto">
          <a:xfrm>
            <a:off x="4860032" y="3723878"/>
            <a:ext cx="262123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350" dirty="0">
                <a:solidFill>
                  <a:srgbClr val="000000"/>
                </a:solidFill>
              </a:rPr>
              <a:t>Ministerstvo životního prostředí</a:t>
            </a:r>
          </a:p>
          <a:p>
            <a:pPr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cs-CZ" altLang="cs-CZ" sz="1350" dirty="0">
                <a:solidFill>
                  <a:srgbClr val="000000"/>
                </a:solidFill>
              </a:rPr>
              <a:t>www.mzp.cz</a:t>
            </a:r>
          </a:p>
        </p:txBody>
      </p:sp>
      <p:pic>
        <p:nvPicPr>
          <p:cNvPr id="3" name="Obrázek 2" descr="Obsah obrázku tráva, venku, krajina, mrak">
            <a:extLst>
              <a:ext uri="{FF2B5EF4-FFF2-40B4-BE49-F238E27FC236}">
                <a16:creationId xmlns:a16="http://schemas.microsoft.com/office/drawing/2014/main" id="{8F1A87CA-B684-563B-4F3E-9E02B7675A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496" y="1563638"/>
            <a:ext cx="2571508" cy="192863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ZP_2020_16ku9-final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16-9_mapy.potx" id="{4B47254E-39BA-4DCB-95B6-94A3B10BCB7C}" vid="{2EE2EEC5-257D-4804-8B13-2217410A1294}"/>
    </a:ext>
  </a:extLst>
</a:theme>
</file>

<file path=ppt/theme/theme2.xml><?xml version="1.0" encoding="utf-8"?>
<a:theme xmlns:a="http://schemas.openxmlformats.org/drawingml/2006/main" name="Motiv3-finl new">
  <a:themeElements>
    <a:clrScheme name="color MZP2020">
      <a:dk1>
        <a:srgbClr val="7BC143"/>
      </a:dk1>
      <a:lt1>
        <a:srgbClr val="FFFFFF"/>
      </a:lt1>
      <a:dk2>
        <a:srgbClr val="000000"/>
      </a:dk2>
      <a:lt2>
        <a:srgbClr val="FFFFFF"/>
      </a:lt2>
      <a:accent1>
        <a:srgbClr val="7BC143"/>
      </a:accent1>
      <a:accent2>
        <a:srgbClr val="A5A5A5"/>
      </a:accent2>
      <a:accent3>
        <a:srgbClr val="467A26"/>
      </a:accent3>
      <a:accent4>
        <a:srgbClr val="7BC143"/>
      </a:accent4>
      <a:accent5>
        <a:srgbClr val="517B14"/>
      </a:accent5>
      <a:accent6>
        <a:srgbClr val="000000"/>
      </a:accent6>
      <a:hlink>
        <a:srgbClr val="FFC000"/>
      </a:hlink>
      <a:folHlink>
        <a:srgbClr val="84C5D6"/>
      </a:folHlink>
    </a:clrScheme>
    <a:fontScheme name="roboto sada">
      <a:majorFont>
        <a:latin typeface="roboto nadpis"/>
        <a:ea typeface=""/>
        <a:cs typeface=""/>
      </a:majorFont>
      <a:minorFont>
        <a:latin typeface="robot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ZP_sablona_PPT_2020_16-9_mapy.potx" id="{4B47254E-39BA-4DCB-95B6-94A3B10BCB7C}" vid="{AAC3B86B-B6FE-4A40-A556-B9AAE834D586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MŽP 2020 (16-9)</Template>
  <TotalTime>10772</TotalTime>
  <Words>698</Words>
  <Application>Microsoft Office PowerPoint</Application>
  <PresentationFormat>Předvádění na obrazovce (16:9)</PresentationFormat>
  <Paragraphs>63</Paragraphs>
  <Slides>8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</vt:i4>
      </vt:variant>
    </vt:vector>
  </HeadingPairs>
  <TitlesOfParts>
    <vt:vector size="18" baseType="lpstr">
      <vt:lpstr>Calibri</vt:lpstr>
      <vt:lpstr>Roboto Light</vt:lpstr>
      <vt:lpstr>Roboto</vt:lpstr>
      <vt:lpstr>Arial</vt:lpstr>
      <vt:lpstr>Wingdings</vt:lpstr>
      <vt:lpstr>Times New Roman</vt:lpstr>
      <vt:lpstr>Verdana</vt:lpstr>
      <vt:lpstr>Roboto Medium</vt:lpstr>
      <vt:lpstr>MZP_2020_16ku9-final</vt:lpstr>
      <vt:lpstr>Motiv3-finl new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LT</dc:creator>
  <cp:lastModifiedBy>Petr Slezák</cp:lastModifiedBy>
  <cp:revision>118</cp:revision>
  <dcterms:created xsi:type="dcterms:W3CDTF">2020-10-08T08:43:56Z</dcterms:created>
  <dcterms:modified xsi:type="dcterms:W3CDTF">2025-09-22T10:09:51Z</dcterms:modified>
</cp:coreProperties>
</file>